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Average"/>
      <p:regular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swald-regular.fntdata"/><Relationship Id="rId16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2.png"/><Relationship Id="rId7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uva-hydroinformatics/Soil_moisture_and_Rainfall_sensing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Soil Moisture Probe</a:t>
            </a:r>
            <a:endParaRPr/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Tyler Brown and Evan Lesmez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Pair with tipping bucket that measures rainfall intensity and depth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Correlate rainfall depth with soil moisture levels, increase predictability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Similar wireless transmission and data logging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probe to automate valve controls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Moisture too high → Open drainage valves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Low moisture → close valves, activate sprinklers, etc.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sturdiness of design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Solder pins, build robust container, larger battery pack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Remotely monitor soil moisture in Engineer’s Way bioretention system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Relate soil moisture data to rainfall events and optimize water flow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soil moisture probe using cheap and readily available equipment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a product that is easily reproduced and can be used in a variety of applications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Homes, gardens, irrigation systems, etc.</a:t>
            </a: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275" y="2494018"/>
            <a:ext cx="3600074" cy="239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325" y="3011528"/>
            <a:ext cx="3600075" cy="1881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255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</a:t>
            </a:r>
            <a:endParaRPr/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055950" y="1788963"/>
            <a:ext cx="3032100" cy="12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00"/>
                </a:highlight>
              </a:rPr>
              <a:t>Total Cost: $20</a:t>
            </a:r>
            <a:endParaRPr sz="2400">
              <a:solidFill>
                <a:srgbClr val="000000"/>
              </a:solidFill>
              <a:highlight>
                <a:srgbClr val="FFFF00"/>
              </a:highlight>
            </a:endParaRPr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8625" y="155775"/>
            <a:ext cx="2656150" cy="167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 rotWithShape="1">
          <a:blip r:embed="rId4">
            <a:alphaModFix/>
          </a:blip>
          <a:srcRect b="12400" l="6810" r="5646" t="15209"/>
          <a:stretch/>
        </p:blipFill>
        <p:spPr>
          <a:xfrm>
            <a:off x="527425" y="997137"/>
            <a:ext cx="2269752" cy="191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 rotWithShape="1">
          <a:blip r:embed="rId5">
            <a:alphaModFix/>
          </a:blip>
          <a:srcRect b="25733" l="4038" r="4386" t="26013"/>
          <a:stretch/>
        </p:blipFill>
        <p:spPr>
          <a:xfrm>
            <a:off x="3993725" y="490900"/>
            <a:ext cx="1252275" cy="65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 rotWithShape="1">
          <a:blip r:embed="rId6">
            <a:alphaModFix/>
          </a:blip>
          <a:srcRect b="16922" l="0" r="3016" t="28345"/>
          <a:stretch/>
        </p:blipFill>
        <p:spPr>
          <a:xfrm>
            <a:off x="599825" y="3669322"/>
            <a:ext cx="3368525" cy="1269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46825" y="2741749"/>
            <a:ext cx="2388042" cy="19163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 txBox="1"/>
          <p:nvPr/>
        </p:nvSpPr>
        <p:spPr>
          <a:xfrm>
            <a:off x="3706813" y="1150775"/>
            <a:ext cx="1826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NRF24L01 Radio Transmitter (2x)</a:t>
            </a:r>
            <a:endParaRPr sz="1200">
              <a:solidFill>
                <a:srgbClr val="EFEFEF"/>
              </a:solidFill>
            </a:endParaRPr>
          </a:p>
        </p:txBody>
      </p:sp>
      <p:sp>
        <p:nvSpPr>
          <p:cNvPr id="81" name="Shape 81"/>
          <p:cNvSpPr txBox="1"/>
          <p:nvPr/>
        </p:nvSpPr>
        <p:spPr>
          <a:xfrm>
            <a:off x="45200" y="2913525"/>
            <a:ext cx="34530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WINGONEER YL-69 Sensor and HC-38 Module</a:t>
            </a:r>
            <a:endParaRPr sz="1200">
              <a:solidFill>
                <a:srgbClr val="EFEFEF"/>
              </a:solidFill>
            </a:endParaRPr>
          </a:p>
        </p:txBody>
      </p:sp>
      <p:sp>
        <p:nvSpPr>
          <p:cNvPr id="82" name="Shape 82"/>
          <p:cNvSpPr txBox="1"/>
          <p:nvPr/>
        </p:nvSpPr>
        <p:spPr>
          <a:xfrm>
            <a:off x="6412700" y="1801725"/>
            <a:ext cx="2388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Arduino Uno Board (2x)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83" name="Shape 83"/>
          <p:cNvSpPr txBox="1"/>
          <p:nvPr/>
        </p:nvSpPr>
        <p:spPr>
          <a:xfrm>
            <a:off x="6212750" y="4658125"/>
            <a:ext cx="26562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AA Battery Pack (connects 6 in series)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3968350" y="3656575"/>
            <a:ext cx="912900" cy="12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Colored Wire with pins for Arduino (18x)</a:t>
            </a:r>
            <a:endParaRPr sz="12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</a:t>
            </a:r>
            <a:endParaRPr/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152475"/>
            <a:ext cx="79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Moisture Probe, Arduino, Radio Transmitter, and battery pack deployed in bioretention system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Waterproof plastic container with slot for probe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Radio receiver and Arduino connected to PC in Thornton B-Wing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Probe gathers moisture data, transmits to receiver, and uploads to PC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 data sent to Blynk server, which can be viewed via Blynk mobile app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800" y="862275"/>
            <a:ext cx="2974026" cy="3965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 rotWithShape="1">
          <a:blip r:embed="rId4">
            <a:alphaModFix/>
          </a:blip>
          <a:srcRect b="17915" l="0" r="0" t="19790"/>
          <a:stretch/>
        </p:blipFill>
        <p:spPr>
          <a:xfrm>
            <a:off x="4925000" y="1533050"/>
            <a:ext cx="3867400" cy="3204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Shape 97"/>
          <p:cNvCxnSpPr/>
          <p:nvPr/>
        </p:nvCxnSpPr>
        <p:spPr>
          <a:xfrm>
            <a:off x="3823725" y="3010175"/>
            <a:ext cx="876900" cy="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</a:t>
            </a:r>
            <a:endParaRPr/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411125" y="1161525"/>
            <a:ext cx="607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coding in the Arduino IDE, required importing different libraries all shown in the Git repository: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RF24 for radio communication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Blynk for posting data to server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two scripts required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Transmitter records and sends data (RadioTransmit)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Receiver records and uploads data (RadioBlynkReceive)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https://github.com/uva-hydroinformatics/Soil_moisture_and_Rainfall_sensing</a:t>
            </a:r>
            <a:r>
              <a:rPr lang="en" sz="2000"/>
              <a:t> </a:t>
            </a:r>
            <a:endParaRPr sz="2000"/>
          </a:p>
        </p:txBody>
      </p:sp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8297" y="1161525"/>
            <a:ext cx="1973525" cy="35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516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Put the transmitter setup out in the rain garden for a week 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Receiver was in nearby room hooked up to a computer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was recorded and posted every 30 seconds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Blynk app: utilized history graph widget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Soil moisture levels were obtained and plotted in real time</a:t>
            </a:r>
            <a:endParaRPr/>
          </a:p>
          <a:p>
            <a:pPr indent="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050" y="662725"/>
            <a:ext cx="2863525" cy="381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●"/>
            </a:pPr>
            <a:r>
              <a:rPr lang="en">
                <a:solidFill>
                  <a:srgbClr val="CCCCCC"/>
                </a:solidFill>
              </a:rPr>
              <a:t>Overall </a:t>
            </a:r>
            <a:r>
              <a:rPr lang="en">
                <a:solidFill>
                  <a:srgbClr val="CCCCCC"/>
                </a:solidFill>
              </a:rPr>
              <a:t>successful</a:t>
            </a:r>
            <a:r>
              <a:rPr lang="en">
                <a:solidFill>
                  <a:srgbClr val="CCCCCC"/>
                </a:solidFill>
              </a:rPr>
              <a:t>. Soil moisture plotted over the course of a week </a:t>
            </a:r>
            <a:endParaRPr>
              <a:solidFill>
                <a:srgbClr val="CCCCCC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Char char="○"/>
            </a:pPr>
            <a:r>
              <a:rPr lang="en">
                <a:solidFill>
                  <a:srgbClr val="CCCCCC"/>
                </a:solidFill>
              </a:rPr>
              <a:t>Data collected &amp; posted on the Blynk-server</a:t>
            </a:r>
            <a:endParaRPr>
              <a:solidFill>
                <a:srgbClr val="CCCCCC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Char char="○"/>
            </a:pPr>
            <a:r>
              <a:rPr lang="en">
                <a:solidFill>
                  <a:srgbClr val="CCCCCC"/>
                </a:solidFill>
              </a:rPr>
              <a:t>Exported to a CSV and graphed → </a:t>
            </a:r>
            <a:endParaRPr>
              <a:solidFill>
                <a:srgbClr val="CCCCCC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Char char="○"/>
            </a:pPr>
            <a:r>
              <a:rPr lang="en">
                <a:solidFill>
                  <a:srgbClr val="CCCCCC"/>
                </a:solidFill>
              </a:rPr>
              <a:t>Demonstrated at the UVA SEAS </a:t>
            </a:r>
            <a:r>
              <a:rPr lang="en">
                <a:solidFill>
                  <a:srgbClr val="CCCCCC"/>
                </a:solidFill>
              </a:rPr>
              <a:t>open house</a:t>
            </a:r>
            <a:endParaRPr>
              <a:solidFill>
                <a:srgbClr val="CCCCCC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●"/>
            </a:pPr>
            <a:r>
              <a:rPr lang="en">
                <a:solidFill>
                  <a:srgbClr val="CCCCCC"/>
                </a:solidFill>
              </a:rPr>
              <a:t>Rapid data collection</a:t>
            </a:r>
            <a:endParaRPr>
              <a:solidFill>
                <a:srgbClr val="CCCCCC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●"/>
            </a:pPr>
            <a:r>
              <a:rPr lang="en">
                <a:solidFill>
                  <a:srgbClr val="CCCCCC"/>
                </a:solidFill>
              </a:rPr>
              <a:t>Instant plotting</a:t>
            </a:r>
            <a:endParaRPr>
              <a:solidFill>
                <a:srgbClr val="CCCCCC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 </a:t>
            </a:r>
            <a:endParaRPr>
              <a:solidFill>
                <a:srgbClr val="CCCCCC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  <a:p>
            <a:pPr indent="0" lvl="0" marL="45720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CCCCCC"/>
                </a:solidFill>
              </a:rPr>
              <a:t>	</a:t>
            </a:r>
            <a:endParaRPr>
              <a:solidFill>
                <a:srgbClr val="CCCCCC"/>
              </a:solidFill>
            </a:endParaRPr>
          </a:p>
        </p:txBody>
      </p:sp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 b="0" l="0" r="11284" t="0"/>
          <a:stretch/>
        </p:blipFill>
        <p:spPr>
          <a:xfrm>
            <a:off x="4048250" y="2347150"/>
            <a:ext cx="4596801" cy="266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Obstacles and Solutions</a:t>
            </a:r>
            <a:endParaRPr/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Probe Calibration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Code must scale probe output to match actual moisture levels.  Calibrated with pure water (100%) and a dry paper towel (0%)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Radio Transmission Range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Short range boosted with soldered antennas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Arduino Shield offers wifi capability for future projects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Battery Life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Frequent transmission drains batteries quickly (roughly 30,000 transmissions per battery pack)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Storing data locally and sending less frequent packets dramatically increases lifetime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